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Rezervirano mjesto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BD7E54-E9DC-446E-88C2-A7C6D5EF3DA6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4" name="Rezervirano mjesto slike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Rezervirano mjesto bilježaka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71EA17-C17D-408B-A393-E125C9319ED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42042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840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68916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139071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93743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33844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 cit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42199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ili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265529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150086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6361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03435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51214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58646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18323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22314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5458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6236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59096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73DEE5D-1367-4D04-88F2-03C3A75CFA65}" type="datetimeFigureOut">
              <a:rPr lang="hr-HR" smtClean="0"/>
              <a:t>27.10.2021.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CE2FE74-C23B-4F0B-8183-D2BBEE03698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732080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aywenderlich.com/22175776-introduction-to-textmesh-pro-in-unity#toc-anchor-002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B8DC5DC-3418-4F7C-81F7-6FCD7DFAE8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r-HR" b="1" i="1" cap="none" dirty="0" err="1"/>
              <a:t>TextMeshPro</a:t>
            </a:r>
            <a:endParaRPr lang="hr-HR" b="1" i="1" cap="none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C807700B-A4AC-4304-8DE8-FD5292B759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0353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 descr="Slika na kojoj se prikazuje tekst&#10;&#10;Opis je automatski generiran">
            <a:extLst>
              <a:ext uri="{FF2B5EF4-FFF2-40B4-BE49-F238E27FC236}">
                <a16:creationId xmlns:a16="http://schemas.microsoft.com/office/drawing/2014/main" id="{A065B684-BDBD-4E6B-92BA-B0012067F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3102"/>
            <a:ext cx="5221341" cy="6064898"/>
          </a:xfrm>
          <a:prstGeom prst="rect">
            <a:avLst/>
          </a:prstGeom>
        </p:spPr>
      </p:pic>
      <p:sp>
        <p:nvSpPr>
          <p:cNvPr id="4" name="TekstniOkvir 3">
            <a:extLst>
              <a:ext uri="{FF2B5EF4-FFF2-40B4-BE49-F238E27FC236}">
                <a16:creationId xmlns:a16="http://schemas.microsoft.com/office/drawing/2014/main" id="{09E4DE1B-B93F-4FB9-ABB1-902B3AE7A1CF}"/>
              </a:ext>
            </a:extLst>
          </p:cNvPr>
          <p:cNvSpPr txBox="1"/>
          <p:nvPr/>
        </p:nvSpPr>
        <p:spPr>
          <a:xfrm>
            <a:off x="130629" y="195943"/>
            <a:ext cx="4460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Uređivanje </a:t>
            </a:r>
            <a:r>
              <a:rPr lang="hr-HR" dirty="0" err="1"/>
              <a:t>TextMeshPro</a:t>
            </a:r>
            <a:r>
              <a:rPr lang="hr-HR" dirty="0"/>
              <a:t> fonta</a:t>
            </a:r>
          </a:p>
        </p:txBody>
      </p:sp>
    </p:spTree>
    <p:extLst>
      <p:ext uri="{BB962C8B-B14F-4D97-AF65-F5344CB8AC3E}">
        <p14:creationId xmlns:p14="http://schemas.microsoft.com/office/powerpoint/2010/main" val="33196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niOkvir 1">
            <a:extLst>
              <a:ext uri="{FF2B5EF4-FFF2-40B4-BE49-F238E27FC236}">
                <a16:creationId xmlns:a16="http://schemas.microsoft.com/office/drawing/2014/main" id="{A37F6B81-28BB-423E-8F93-C47B72535465}"/>
              </a:ext>
            </a:extLst>
          </p:cNvPr>
          <p:cNvSpPr txBox="1"/>
          <p:nvPr/>
        </p:nvSpPr>
        <p:spPr>
          <a:xfrm>
            <a:off x="0" y="117446"/>
            <a:ext cx="5645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/>
              <a:t>Primjeri završenog teksta</a:t>
            </a:r>
          </a:p>
        </p:txBody>
      </p:sp>
      <p:pic>
        <p:nvPicPr>
          <p:cNvPr id="6" name="Slika 5" descr="Slika na kojoj se prikazuje tekst, elektronički, računalo, snimka zaslona&#10;&#10;Opis je automatski generiran">
            <a:extLst>
              <a:ext uri="{FF2B5EF4-FFF2-40B4-BE49-F238E27FC236}">
                <a16:creationId xmlns:a16="http://schemas.microsoft.com/office/drawing/2014/main" id="{EA9E699F-CB9F-4E4D-993C-0BD610CEF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125" y="579111"/>
            <a:ext cx="6229350" cy="4259589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40121D86-E3B7-4617-8D14-73388C6CD1F5}"/>
              </a:ext>
            </a:extLst>
          </p:cNvPr>
          <p:cNvSpPr txBox="1"/>
          <p:nvPr/>
        </p:nvSpPr>
        <p:spPr>
          <a:xfrm>
            <a:off x="82296" y="987552"/>
            <a:ext cx="27066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Tekst se također može animirati pomoću skripti (u </a:t>
            </a:r>
            <a:r>
              <a:rPr lang="hr-HR" dirty="0" err="1"/>
              <a:t>assestu</a:t>
            </a:r>
            <a:r>
              <a:rPr lang="hr-HR" dirty="0"/>
              <a:t> već dobijete par </a:t>
            </a:r>
            <a:r>
              <a:rPr lang="hr-HR" dirty="0" err="1"/>
              <a:t>example</a:t>
            </a:r>
            <a:r>
              <a:rPr lang="hr-HR" dirty="0"/>
              <a:t> </a:t>
            </a:r>
            <a:r>
              <a:rPr lang="hr-HR" dirty="0" err="1"/>
              <a:t>skripiti</a:t>
            </a:r>
            <a:r>
              <a:rPr lang="hr-H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825950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niOkvir 1">
            <a:extLst>
              <a:ext uri="{FF2B5EF4-FFF2-40B4-BE49-F238E27FC236}">
                <a16:creationId xmlns:a16="http://schemas.microsoft.com/office/drawing/2014/main" id="{F1DBF0CD-EF36-4BDD-9293-E37A063FBD72}"/>
              </a:ext>
            </a:extLst>
          </p:cNvPr>
          <p:cNvSpPr txBox="1"/>
          <p:nvPr/>
        </p:nvSpPr>
        <p:spPr>
          <a:xfrm>
            <a:off x="0" y="938283"/>
            <a:ext cx="11328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hlinkClick r:id="rId2"/>
              </a:rPr>
              <a:t>https://www.raywenderlich.com/22175776-introduction-to-textmesh-pro-in-unity#toc-anchor-002</a:t>
            </a:r>
            <a:endParaRPr lang="hr-HR" dirty="0"/>
          </a:p>
          <a:p>
            <a:endParaRPr lang="hr-HR" dirty="0"/>
          </a:p>
        </p:txBody>
      </p:sp>
      <p:sp>
        <p:nvSpPr>
          <p:cNvPr id="3" name="TekstniOkvir 2">
            <a:extLst>
              <a:ext uri="{FF2B5EF4-FFF2-40B4-BE49-F238E27FC236}">
                <a16:creationId xmlns:a16="http://schemas.microsoft.com/office/drawing/2014/main" id="{704159F5-2893-4670-A4B4-62A76D4E32C2}"/>
              </a:ext>
            </a:extLst>
          </p:cNvPr>
          <p:cNvSpPr txBox="1"/>
          <p:nvPr/>
        </p:nvSpPr>
        <p:spPr>
          <a:xfrm>
            <a:off x="83627" y="568951"/>
            <a:ext cx="8481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Web stranica za introdukciju za </a:t>
            </a:r>
            <a:r>
              <a:rPr lang="hr-HR" dirty="0" err="1"/>
              <a:t>TextMeshPro</a:t>
            </a:r>
            <a:endParaRPr lang="hr-HR" dirty="0"/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E81EF01E-42A4-4895-81CE-AE9B95345FB7}"/>
              </a:ext>
            </a:extLst>
          </p:cNvPr>
          <p:cNvSpPr txBox="1"/>
          <p:nvPr/>
        </p:nvSpPr>
        <p:spPr>
          <a:xfrm>
            <a:off x="104775" y="161925"/>
            <a:ext cx="2105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000" b="1" dirty="0"/>
              <a:t>Izvor</a:t>
            </a:r>
            <a:r>
              <a:rPr lang="hr-HR" b="1" dirty="0"/>
              <a:t>i </a:t>
            </a:r>
            <a:r>
              <a:rPr lang="hr-HR" dirty="0"/>
              <a:t>:</a:t>
            </a:r>
          </a:p>
        </p:txBody>
      </p:sp>
      <p:sp>
        <p:nvSpPr>
          <p:cNvPr id="5" name="TekstniOkvir 4">
            <a:extLst>
              <a:ext uri="{FF2B5EF4-FFF2-40B4-BE49-F238E27FC236}">
                <a16:creationId xmlns:a16="http://schemas.microsoft.com/office/drawing/2014/main" id="{376906BE-7743-4FF6-9DE7-299AC1EBE4B4}"/>
              </a:ext>
            </a:extLst>
          </p:cNvPr>
          <p:cNvSpPr txBox="1"/>
          <p:nvPr/>
        </p:nvSpPr>
        <p:spPr>
          <a:xfrm>
            <a:off x="83626" y="1685925"/>
            <a:ext cx="513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/>
              <a:t>Unity</a:t>
            </a:r>
            <a:r>
              <a:rPr lang="hr-HR" dirty="0"/>
              <a:t> </a:t>
            </a:r>
            <a:r>
              <a:rPr lang="hr-HR" dirty="0" err="1"/>
              <a:t>documentation</a:t>
            </a:r>
            <a:r>
              <a:rPr lang="hr-HR"/>
              <a:t>    </a:t>
            </a:r>
            <a:r>
              <a:rPr lang="hr-HR" dirty="0"/>
              <a:t>koji se nalazi u </a:t>
            </a:r>
            <a:r>
              <a:rPr lang="hr-HR" dirty="0" err="1"/>
              <a:t>assetu</a:t>
            </a:r>
            <a:r>
              <a:rPr lang="hr-H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6255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niOkvir 3">
            <a:extLst>
              <a:ext uri="{FF2B5EF4-FFF2-40B4-BE49-F238E27FC236}">
                <a16:creationId xmlns:a16="http://schemas.microsoft.com/office/drawing/2014/main" id="{F510EEFF-96D7-4DC5-925F-9276B48B6CD0}"/>
              </a:ext>
            </a:extLst>
          </p:cNvPr>
          <p:cNvSpPr txBox="1"/>
          <p:nvPr/>
        </p:nvSpPr>
        <p:spPr>
          <a:xfrm>
            <a:off x="469783" y="662730"/>
            <a:ext cx="997451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/>
              <a:t>-</a:t>
            </a:r>
            <a:r>
              <a:rPr lang="hr-HR" sz="2400" dirty="0" err="1"/>
              <a:t>TextMeshPro</a:t>
            </a:r>
            <a:r>
              <a:rPr lang="hr-HR" sz="2400" dirty="0"/>
              <a:t> je </a:t>
            </a:r>
            <a:r>
              <a:rPr lang="hr-HR" sz="2400" dirty="0" err="1"/>
              <a:t>asset</a:t>
            </a:r>
            <a:r>
              <a:rPr lang="hr-HR" sz="2400" dirty="0"/>
              <a:t> koji je jednostavan za korištenje i daje bolju vizualnu kvalitetu i uz to daje korisniku nevjerojatnu fleksibilnost u stilovima i teksturama teksta.</a:t>
            </a:r>
          </a:p>
          <a:p>
            <a:r>
              <a:rPr lang="hr-HR" sz="2400" dirty="0"/>
              <a:t>-Budući da geometrija koju je kreirao </a:t>
            </a:r>
            <a:r>
              <a:rPr lang="hr-HR" sz="2400" dirty="0" err="1"/>
              <a:t>TextMeshPro</a:t>
            </a:r>
            <a:r>
              <a:rPr lang="hr-HR" sz="2400" dirty="0"/>
              <a:t> koristi dva trokuta za svaki znak, baš kao i tekstualne komponente </a:t>
            </a:r>
            <a:r>
              <a:rPr lang="hr-HR" sz="2400" dirty="0" err="1"/>
              <a:t>Unity</a:t>
            </a:r>
            <a:r>
              <a:rPr lang="hr-HR" sz="2400" dirty="0"/>
              <a:t>-a, poboljšana vizualna kvaliteta i fleksibilnost neće donijeti </a:t>
            </a:r>
            <a:r>
              <a:rPr lang="hr-HR" sz="2400" dirty="0" err="1"/>
              <a:t>impact</a:t>
            </a:r>
            <a:r>
              <a:rPr lang="hr-HR" sz="2400" dirty="0"/>
              <a:t> na performansu.</a:t>
            </a:r>
          </a:p>
          <a:p>
            <a:r>
              <a:rPr lang="hr-HR" sz="2400" dirty="0">
                <a:effectLst/>
              </a:rPr>
              <a:t>-</a:t>
            </a:r>
            <a:r>
              <a:rPr lang="hr-HR" sz="2400" dirty="0" err="1">
                <a:effectLst/>
              </a:rPr>
              <a:t>TextMeshProUGUI</a:t>
            </a:r>
            <a:r>
              <a:rPr lang="hr-HR" sz="2400" dirty="0">
                <a:effectLst/>
              </a:rPr>
              <a:t> radi sa </a:t>
            </a:r>
            <a:r>
              <a:rPr lang="hr-HR" sz="2400" dirty="0" err="1">
                <a:effectLst/>
              </a:rPr>
              <a:t>CanvasRenderer</a:t>
            </a:r>
            <a:r>
              <a:rPr lang="hr-HR" sz="2400" dirty="0">
                <a:effectLst/>
              </a:rPr>
              <a:t> i </a:t>
            </a:r>
            <a:r>
              <a:rPr lang="hr-HR" sz="2400" dirty="0" err="1">
                <a:effectLst/>
              </a:rPr>
              <a:t>Canvas</a:t>
            </a:r>
            <a:r>
              <a:rPr lang="hr-HR" sz="2400" dirty="0">
                <a:effectLst/>
              </a:rPr>
              <a:t> sustavima, a najprikladniji je za tekst koji postoji u sceni. Zamjenjuje ugrađenu komponentu </a:t>
            </a:r>
            <a:r>
              <a:rPr lang="hr-HR" sz="2400" dirty="0" err="1">
                <a:effectLst/>
              </a:rPr>
              <a:t>Unity</a:t>
            </a:r>
            <a:r>
              <a:rPr lang="hr-HR" sz="2400" dirty="0">
                <a:effectLst/>
              </a:rPr>
              <a:t> </a:t>
            </a:r>
            <a:r>
              <a:rPr lang="hr-HR" sz="2400" dirty="0" err="1">
                <a:effectLst/>
              </a:rPr>
              <a:t>UI.Text</a:t>
            </a:r>
            <a:r>
              <a:rPr lang="hr-HR" sz="2400" dirty="0">
                <a:effectLst/>
              </a:rPr>
              <a:t>.</a:t>
            </a:r>
            <a:endParaRPr lang="hr-HR" sz="2400" dirty="0"/>
          </a:p>
          <a:p>
            <a:endParaRPr lang="hr-HR" sz="2000" dirty="0"/>
          </a:p>
        </p:txBody>
      </p:sp>
    </p:spTree>
    <p:extLst>
      <p:ext uri="{BB962C8B-B14F-4D97-AF65-F5344CB8AC3E}">
        <p14:creationId xmlns:p14="http://schemas.microsoft.com/office/powerpoint/2010/main" val="388482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niOkvir 1">
            <a:extLst>
              <a:ext uri="{FF2B5EF4-FFF2-40B4-BE49-F238E27FC236}">
                <a16:creationId xmlns:a16="http://schemas.microsoft.com/office/drawing/2014/main" id="{C2A28278-B809-4D71-AB5A-E67DE9E9B970}"/>
              </a:ext>
            </a:extLst>
          </p:cNvPr>
          <p:cNvSpPr txBox="1"/>
          <p:nvPr/>
        </p:nvSpPr>
        <p:spPr>
          <a:xfrm>
            <a:off x="201335" y="285226"/>
            <a:ext cx="10796631" cy="5603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r-HR" dirty="0"/>
          </a:p>
        </p:txBody>
      </p:sp>
      <p:pic>
        <p:nvPicPr>
          <p:cNvPr id="7" name="Slika 6" descr="Slika na kojoj se prikazuje tekst&#10;&#10;Opis je automatski generiran">
            <a:extLst>
              <a:ext uri="{FF2B5EF4-FFF2-40B4-BE49-F238E27FC236}">
                <a16:creationId xmlns:a16="http://schemas.microsoft.com/office/drawing/2014/main" id="{9890F625-7C91-4421-AFB4-98BE57158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575503"/>
            <a:ext cx="10570127" cy="6168659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E212232A-B7B9-4DA3-947D-86CC7860C9CF}"/>
              </a:ext>
            </a:extLst>
          </p:cNvPr>
          <p:cNvSpPr txBox="1"/>
          <p:nvPr/>
        </p:nvSpPr>
        <p:spPr>
          <a:xfrm>
            <a:off x="515922" y="113838"/>
            <a:ext cx="10142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/>
              <a:t>Dodavanje u </a:t>
            </a:r>
            <a:r>
              <a:rPr lang="hr-HR" sz="2400" dirty="0" err="1"/>
              <a:t>Unity</a:t>
            </a:r>
            <a:endParaRPr lang="hr-HR" sz="2400" dirty="0"/>
          </a:p>
        </p:txBody>
      </p:sp>
    </p:spTree>
    <p:extLst>
      <p:ext uri="{BB962C8B-B14F-4D97-AF65-F5344CB8AC3E}">
        <p14:creationId xmlns:p14="http://schemas.microsoft.com/office/powerpoint/2010/main" val="417787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>
            <a:extLst>
              <a:ext uri="{FF2B5EF4-FFF2-40B4-BE49-F238E27FC236}">
                <a16:creationId xmlns:a16="http://schemas.microsoft.com/office/drawing/2014/main" id="{FB5D2ED7-896A-4355-85AF-4D8D3E3D5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" y="528723"/>
            <a:ext cx="8570356" cy="6329277"/>
          </a:xfrm>
          <a:prstGeom prst="rect">
            <a:avLst/>
          </a:prstGeom>
        </p:spPr>
      </p:pic>
      <p:sp>
        <p:nvSpPr>
          <p:cNvPr id="4" name="TekstniOkvir 3">
            <a:extLst>
              <a:ext uri="{FF2B5EF4-FFF2-40B4-BE49-F238E27FC236}">
                <a16:creationId xmlns:a16="http://schemas.microsoft.com/office/drawing/2014/main" id="{ACC5E29B-6E97-475E-8710-0401AD2506C5}"/>
              </a:ext>
            </a:extLst>
          </p:cNvPr>
          <p:cNvSpPr txBox="1"/>
          <p:nvPr/>
        </p:nvSpPr>
        <p:spPr>
          <a:xfrm>
            <a:off x="293615" y="159391"/>
            <a:ext cx="491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Stil fonta, veličina fonta i </a:t>
            </a:r>
            <a:r>
              <a:rPr lang="hr-HR" dirty="0" err="1"/>
              <a:t>vertex</a:t>
            </a:r>
            <a:r>
              <a:rPr lang="hr-HR" dirty="0"/>
              <a:t> boja</a:t>
            </a:r>
          </a:p>
        </p:txBody>
      </p:sp>
    </p:spTree>
    <p:extLst>
      <p:ext uri="{BB962C8B-B14F-4D97-AF65-F5344CB8AC3E}">
        <p14:creationId xmlns:p14="http://schemas.microsoft.com/office/powerpoint/2010/main" val="419310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 descr="Slika na kojoj se prikazuje tekst, elektronički, računalo, snimka zaslona&#10;&#10;Opis je automatski generiran">
            <a:extLst>
              <a:ext uri="{FF2B5EF4-FFF2-40B4-BE49-F238E27FC236}">
                <a16:creationId xmlns:a16="http://schemas.microsoft.com/office/drawing/2014/main" id="{455B9D81-556A-492B-82DE-9136021E6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714999" cy="3429000"/>
          </a:xfrm>
          <a:prstGeom prst="rect">
            <a:avLst/>
          </a:prstGeom>
        </p:spPr>
      </p:pic>
      <p:pic>
        <p:nvPicPr>
          <p:cNvPr id="6" name="Slika 5" descr="Slika na kojoj se prikazuje tekst, na zatvorenom, elektronički, računalo&#10;&#10;Opis je automatski generiran">
            <a:extLst>
              <a:ext uri="{FF2B5EF4-FFF2-40B4-BE49-F238E27FC236}">
                <a16:creationId xmlns:a16="http://schemas.microsoft.com/office/drawing/2014/main" id="{DB44E345-2BA9-4547-A1BC-3D7824854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429000"/>
            <a:ext cx="5714998" cy="3429001"/>
          </a:xfrm>
          <a:prstGeom prst="rect">
            <a:avLst/>
          </a:prstGeom>
        </p:spPr>
      </p:pic>
      <p:pic>
        <p:nvPicPr>
          <p:cNvPr id="8" name="Slika 7" descr="Slika na kojoj se prikazuje tekst, elektronički, računalo, snimka zaslona&#10;&#10;Opis je automatski generiran">
            <a:extLst>
              <a:ext uri="{FF2B5EF4-FFF2-40B4-BE49-F238E27FC236}">
                <a16:creationId xmlns:a16="http://schemas.microsoft.com/office/drawing/2014/main" id="{36543B0C-2C20-4580-BAEC-2EDE44190C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2" y="0"/>
            <a:ext cx="5715000" cy="3429000"/>
          </a:xfrm>
          <a:prstGeom prst="rect">
            <a:avLst/>
          </a:prstGeom>
        </p:spPr>
      </p:pic>
      <p:pic>
        <p:nvPicPr>
          <p:cNvPr id="10" name="Slika 9" descr="Slika na kojoj se prikazuje tekst, elektronički, snimka zaslona, računalo&#10;&#10;Opis je automatski generiran">
            <a:extLst>
              <a:ext uri="{FF2B5EF4-FFF2-40B4-BE49-F238E27FC236}">
                <a16:creationId xmlns:a16="http://schemas.microsoft.com/office/drawing/2014/main" id="{7091C60C-FE7A-4E36-AE2E-C8356B659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3428999"/>
            <a:ext cx="5715000" cy="3429001"/>
          </a:xfrm>
          <a:prstGeom prst="rect">
            <a:avLst/>
          </a:prstGeom>
        </p:spPr>
      </p:pic>
      <p:sp>
        <p:nvSpPr>
          <p:cNvPr id="12" name="TekstniOkvir 11">
            <a:extLst>
              <a:ext uri="{FF2B5EF4-FFF2-40B4-BE49-F238E27FC236}">
                <a16:creationId xmlns:a16="http://schemas.microsoft.com/office/drawing/2014/main" id="{BAE93178-DFA6-40B8-91D6-A2BC158CA642}"/>
              </a:ext>
            </a:extLst>
          </p:cNvPr>
          <p:cNvSpPr txBox="1"/>
          <p:nvPr/>
        </p:nvSpPr>
        <p:spPr>
          <a:xfrm flipH="1">
            <a:off x="6169118" y="243281"/>
            <a:ext cx="261462" cy="262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u="sng" dirty="0" err="1">
                <a:solidFill>
                  <a:srgbClr val="FF0000"/>
                </a:solidFill>
              </a:rPr>
              <a:t>Underline</a:t>
            </a:r>
            <a:endParaRPr lang="hr-HR" u="sng" dirty="0">
              <a:solidFill>
                <a:srgbClr val="FF0000"/>
              </a:solidFill>
            </a:endParaRPr>
          </a:p>
        </p:txBody>
      </p:sp>
      <p:sp>
        <p:nvSpPr>
          <p:cNvPr id="13" name="TekstniOkvir 12">
            <a:extLst>
              <a:ext uri="{FF2B5EF4-FFF2-40B4-BE49-F238E27FC236}">
                <a16:creationId xmlns:a16="http://schemas.microsoft.com/office/drawing/2014/main" id="{2BAAFFAB-69B9-449C-80B5-EB8538AC7DDB}"/>
              </a:ext>
            </a:extLst>
          </p:cNvPr>
          <p:cNvSpPr txBox="1"/>
          <p:nvPr/>
        </p:nvSpPr>
        <p:spPr>
          <a:xfrm>
            <a:off x="5714998" y="385894"/>
            <a:ext cx="307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err="1">
                <a:solidFill>
                  <a:srgbClr val="FF0000"/>
                </a:solidFill>
              </a:rPr>
              <a:t>Bold</a:t>
            </a:r>
            <a:endParaRPr lang="hr-HR" b="1" dirty="0">
              <a:solidFill>
                <a:srgbClr val="FF0000"/>
              </a:solidFill>
            </a:endParaRPr>
          </a:p>
        </p:txBody>
      </p:sp>
      <p:sp>
        <p:nvSpPr>
          <p:cNvPr id="14" name="TekstniOkvir 13">
            <a:extLst>
              <a:ext uri="{FF2B5EF4-FFF2-40B4-BE49-F238E27FC236}">
                <a16:creationId xmlns:a16="http://schemas.microsoft.com/office/drawing/2014/main" id="{56AD5755-D744-4008-8CE8-837F74E01EAE}"/>
              </a:ext>
            </a:extLst>
          </p:cNvPr>
          <p:cNvSpPr txBox="1"/>
          <p:nvPr/>
        </p:nvSpPr>
        <p:spPr>
          <a:xfrm>
            <a:off x="6194974" y="3446848"/>
            <a:ext cx="2614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i="1" dirty="0" err="1">
                <a:solidFill>
                  <a:srgbClr val="FF0000"/>
                </a:solidFill>
              </a:rPr>
              <a:t>Italic</a:t>
            </a:r>
            <a:endParaRPr lang="hr-HR" i="1" dirty="0">
              <a:solidFill>
                <a:srgbClr val="FF0000"/>
              </a:solidFill>
            </a:endParaRPr>
          </a:p>
        </p:txBody>
      </p:sp>
      <p:sp>
        <p:nvSpPr>
          <p:cNvPr id="15" name="TekstniOkvir 14">
            <a:extLst>
              <a:ext uri="{FF2B5EF4-FFF2-40B4-BE49-F238E27FC236}">
                <a16:creationId xmlns:a16="http://schemas.microsoft.com/office/drawing/2014/main" id="{B6E1757A-0C4B-4ACF-AC20-05FFDF6B617F}"/>
              </a:ext>
            </a:extLst>
          </p:cNvPr>
          <p:cNvSpPr txBox="1"/>
          <p:nvPr/>
        </p:nvSpPr>
        <p:spPr>
          <a:xfrm>
            <a:off x="5728234" y="3228735"/>
            <a:ext cx="23862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trike="sngStrike" dirty="0" err="1">
                <a:solidFill>
                  <a:srgbClr val="FF0000"/>
                </a:solidFill>
              </a:rPr>
              <a:t>Strikethrough</a:t>
            </a:r>
            <a:endParaRPr lang="hr-HR" strike="sngStrik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51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>
            <a:extLst>
              <a:ext uri="{FF2B5EF4-FFF2-40B4-BE49-F238E27FC236}">
                <a16:creationId xmlns:a16="http://schemas.microsoft.com/office/drawing/2014/main" id="{005E15B2-0A46-460F-B2D0-2873127D6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788"/>
            <a:ext cx="6885071" cy="6272212"/>
          </a:xfrm>
          <a:prstGeom prst="rect">
            <a:avLst/>
          </a:prstGeom>
        </p:spPr>
      </p:pic>
      <p:sp>
        <p:nvSpPr>
          <p:cNvPr id="4" name="TekstniOkvir 3">
            <a:extLst>
              <a:ext uri="{FF2B5EF4-FFF2-40B4-BE49-F238E27FC236}">
                <a16:creationId xmlns:a16="http://schemas.microsoft.com/office/drawing/2014/main" id="{C076A85B-6E23-4B40-B3A0-5E6728A61ED6}"/>
              </a:ext>
            </a:extLst>
          </p:cNvPr>
          <p:cNvSpPr txBox="1"/>
          <p:nvPr/>
        </p:nvSpPr>
        <p:spPr>
          <a:xfrm>
            <a:off x="121298" y="124123"/>
            <a:ext cx="522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 err="1"/>
              <a:t>Color</a:t>
            </a:r>
            <a:r>
              <a:rPr lang="hr-HR" sz="2400" dirty="0"/>
              <a:t> </a:t>
            </a:r>
            <a:r>
              <a:rPr lang="hr-HR" sz="2400" dirty="0" err="1"/>
              <a:t>Gradient</a:t>
            </a:r>
            <a:endParaRPr lang="hr-HR" sz="2400" dirty="0"/>
          </a:p>
        </p:txBody>
      </p:sp>
    </p:spTree>
    <p:extLst>
      <p:ext uri="{BB962C8B-B14F-4D97-AF65-F5344CB8AC3E}">
        <p14:creationId xmlns:p14="http://schemas.microsoft.com/office/powerpoint/2010/main" val="170227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 descr="Slika na kojoj se prikazuje tekst&#10;&#10;Opis je automatski generiran">
            <a:extLst>
              <a:ext uri="{FF2B5EF4-FFF2-40B4-BE49-F238E27FC236}">
                <a16:creationId xmlns:a16="http://schemas.microsoft.com/office/drawing/2014/main" id="{D73F36AF-C3BD-42BA-AFD2-11333C101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8558"/>
            <a:ext cx="5813571" cy="5989442"/>
          </a:xfrm>
          <a:prstGeom prst="rect">
            <a:avLst/>
          </a:prstGeom>
        </p:spPr>
      </p:pic>
      <p:sp>
        <p:nvSpPr>
          <p:cNvPr id="4" name="TekstniOkvir 3">
            <a:extLst>
              <a:ext uri="{FF2B5EF4-FFF2-40B4-BE49-F238E27FC236}">
                <a16:creationId xmlns:a16="http://schemas.microsoft.com/office/drawing/2014/main" id="{31192512-DAD3-44FB-8C43-5AB146EC62C1}"/>
              </a:ext>
            </a:extLst>
          </p:cNvPr>
          <p:cNvSpPr txBox="1"/>
          <p:nvPr/>
        </p:nvSpPr>
        <p:spPr>
          <a:xfrm>
            <a:off x="0" y="37561"/>
            <a:ext cx="5108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 err="1"/>
              <a:t>Rich</a:t>
            </a:r>
            <a:r>
              <a:rPr lang="hr-HR" sz="2400" dirty="0"/>
              <a:t> </a:t>
            </a:r>
            <a:r>
              <a:rPr lang="hr-HR" sz="2400" dirty="0" err="1"/>
              <a:t>text</a:t>
            </a:r>
            <a:r>
              <a:rPr lang="hr-HR" sz="2400" dirty="0"/>
              <a:t> u </a:t>
            </a:r>
            <a:r>
              <a:rPr lang="hr-HR" sz="2400" dirty="0" err="1"/>
              <a:t>TextMeshPro,odnosno</a:t>
            </a:r>
            <a:r>
              <a:rPr lang="hr-HR" sz="2400" dirty="0"/>
              <a:t> </a:t>
            </a:r>
            <a:r>
              <a:rPr lang="hr-HR" sz="2400" dirty="0" err="1"/>
              <a:t>RichText</a:t>
            </a:r>
            <a:r>
              <a:rPr lang="hr-HR" sz="2400" dirty="0"/>
              <a:t> </a:t>
            </a:r>
            <a:r>
              <a:rPr lang="hr-HR" sz="2400" dirty="0" err="1"/>
              <a:t>Tags</a:t>
            </a:r>
            <a:endParaRPr lang="hr-HR" sz="2400" dirty="0"/>
          </a:p>
        </p:txBody>
      </p:sp>
      <p:sp>
        <p:nvSpPr>
          <p:cNvPr id="5" name="TekstniOkvir 4">
            <a:extLst>
              <a:ext uri="{FF2B5EF4-FFF2-40B4-BE49-F238E27FC236}">
                <a16:creationId xmlns:a16="http://schemas.microsoft.com/office/drawing/2014/main" id="{058CB1A2-14CF-4CB3-8940-5696E623F502}"/>
              </a:ext>
            </a:extLst>
          </p:cNvPr>
          <p:cNvSpPr txBox="1"/>
          <p:nvPr/>
        </p:nvSpPr>
        <p:spPr>
          <a:xfrm>
            <a:off x="6039083" y="43902"/>
            <a:ext cx="6152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-</a:t>
            </a:r>
            <a:r>
              <a:rPr lang="hr-HR" dirty="0" err="1"/>
              <a:t>Mjenjanje</a:t>
            </a:r>
            <a:r>
              <a:rPr lang="hr-HR" dirty="0"/>
              <a:t> pojedinih dijelova teksta umjesto cijelog teksta</a:t>
            </a:r>
          </a:p>
        </p:txBody>
      </p:sp>
      <p:pic>
        <p:nvPicPr>
          <p:cNvPr id="7" name="Slika 6" descr="Slika na kojoj se prikazuje tekst&#10;&#10;Opis je automatski generiran">
            <a:extLst>
              <a:ext uri="{FF2B5EF4-FFF2-40B4-BE49-F238E27FC236}">
                <a16:creationId xmlns:a16="http://schemas.microsoft.com/office/drawing/2014/main" id="{73D93518-A78E-4E9F-9150-AE05F0E29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666" y="967233"/>
            <a:ext cx="5378334" cy="589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9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>
            <a:extLst>
              <a:ext uri="{FF2B5EF4-FFF2-40B4-BE49-F238E27FC236}">
                <a16:creationId xmlns:a16="http://schemas.microsoft.com/office/drawing/2014/main" id="{C4ABDD3C-2693-4C3E-ACA5-6007C1AB8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43413" cy="532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23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kstniOkvir 6">
            <a:extLst>
              <a:ext uri="{FF2B5EF4-FFF2-40B4-BE49-F238E27FC236}">
                <a16:creationId xmlns:a16="http://schemas.microsoft.com/office/drawing/2014/main" id="{A18BE1D4-6B22-4148-A871-FB528A6521E2}"/>
              </a:ext>
            </a:extLst>
          </p:cNvPr>
          <p:cNvSpPr txBox="1"/>
          <p:nvPr/>
        </p:nvSpPr>
        <p:spPr>
          <a:xfrm>
            <a:off x="0" y="47893"/>
            <a:ext cx="5436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/>
              <a:t>Pravljenje svog fonta</a:t>
            </a:r>
          </a:p>
        </p:txBody>
      </p:sp>
      <p:pic>
        <p:nvPicPr>
          <p:cNvPr id="9" name="Slika 8" descr="Slika na kojoj se prikazuje tekst&#10;&#10;Opis je automatski generiran">
            <a:extLst>
              <a:ext uri="{FF2B5EF4-FFF2-40B4-BE49-F238E27FC236}">
                <a16:creationId xmlns:a16="http://schemas.microsoft.com/office/drawing/2014/main" id="{76D2C817-BF99-4A43-A8A7-DAFB1BAB3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9558"/>
            <a:ext cx="6456641" cy="6348442"/>
          </a:xfrm>
          <a:prstGeom prst="rect">
            <a:avLst/>
          </a:prstGeom>
        </p:spPr>
      </p:pic>
      <p:pic>
        <p:nvPicPr>
          <p:cNvPr id="11" name="Slika 10" descr="Slika na kojoj se prikazuje tekst, snimka zaslona, monitor&#10;&#10;Opis je automatski generiran">
            <a:extLst>
              <a:ext uri="{FF2B5EF4-FFF2-40B4-BE49-F238E27FC236}">
                <a16:creationId xmlns:a16="http://schemas.microsoft.com/office/drawing/2014/main" id="{378F2EA5-1F9A-4B7F-8EB3-95FC1A423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641" y="509558"/>
            <a:ext cx="3315163" cy="362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64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sječak">
  <a:themeElements>
    <a:clrScheme name="Isječak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Isječak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sječak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256</TotalTime>
  <Words>172</Words>
  <Application>Microsoft Office PowerPoint</Application>
  <PresentationFormat>Široki zaslon</PresentationFormat>
  <Paragraphs>21</Paragraphs>
  <Slides>12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3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12</vt:i4>
      </vt:variant>
    </vt:vector>
  </HeadingPairs>
  <TitlesOfParts>
    <vt:vector size="16" baseType="lpstr">
      <vt:lpstr>Calibri</vt:lpstr>
      <vt:lpstr>Century Gothic</vt:lpstr>
      <vt:lpstr>Wingdings 3</vt:lpstr>
      <vt:lpstr>Isječak</vt:lpstr>
      <vt:lpstr>TextMeshPro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TextMeshPro</dc:title>
  <dc:creator>Luka Jovanović</dc:creator>
  <cp:lastModifiedBy>Luka Jovanović</cp:lastModifiedBy>
  <cp:revision>19</cp:revision>
  <dcterms:created xsi:type="dcterms:W3CDTF">2021-10-25T16:03:39Z</dcterms:created>
  <dcterms:modified xsi:type="dcterms:W3CDTF">2021-10-27T05:33:05Z</dcterms:modified>
</cp:coreProperties>
</file>

<file path=docProps/thumbnail.jpeg>
</file>